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Roboto"/>
      <p:regular r:id="rId13"/>
      <p:bold r:id="rId14"/>
      <p:italic r:id="rId15"/>
      <p:boldItalic r:id="rId16"/>
    </p:embeddedFont>
    <p:embeddedFont>
      <p:font typeface="Playfair Display"/>
      <p:regular r:id="rId17"/>
      <p:bold r:id="rId18"/>
      <p:italic r:id="rId19"/>
      <p:boldItalic r:id="rId20"/>
    </p:embeddedFont>
    <p:embeddedFont>
      <p:font typeface="La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layfairDisplay-boldItalic.fntdata"/><Relationship Id="rId11" Type="http://schemas.openxmlformats.org/officeDocument/2006/relationships/slide" Target="slides/slide6.xml"/><Relationship Id="rId22" Type="http://schemas.openxmlformats.org/officeDocument/2006/relationships/font" Target="fonts/Lato-bold.fntdata"/><Relationship Id="rId10" Type="http://schemas.openxmlformats.org/officeDocument/2006/relationships/slide" Target="slides/slide5.xml"/><Relationship Id="rId21" Type="http://schemas.openxmlformats.org/officeDocument/2006/relationships/font" Target="fonts/Lato-regular.fntdata"/><Relationship Id="rId13" Type="http://schemas.openxmlformats.org/officeDocument/2006/relationships/font" Target="fonts/Roboto-regular.fntdata"/><Relationship Id="rId24" Type="http://schemas.openxmlformats.org/officeDocument/2006/relationships/font" Target="fonts/Lato-boldItalic.fntdata"/><Relationship Id="rId12" Type="http://schemas.openxmlformats.org/officeDocument/2006/relationships/slide" Target="slides/slide7.xml"/><Relationship Id="rId23" Type="http://schemas.openxmlformats.org/officeDocument/2006/relationships/font" Target="fonts/La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italic.fntdata"/><Relationship Id="rId14" Type="http://schemas.openxmlformats.org/officeDocument/2006/relationships/font" Target="fonts/Roboto-bold.fntdata"/><Relationship Id="rId17" Type="http://schemas.openxmlformats.org/officeDocument/2006/relationships/font" Target="fonts/PlayfairDisplay-regular.fntdata"/><Relationship Id="rId16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PlayfairDisplay-italic.fntdata"/><Relationship Id="rId6" Type="http://schemas.openxmlformats.org/officeDocument/2006/relationships/slide" Target="slides/slide1.xml"/><Relationship Id="rId18" Type="http://schemas.openxmlformats.org/officeDocument/2006/relationships/font" Target="fonts/PlayfairDisplay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9d37569d64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9d37569d64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E696C"/>
              </a:buClr>
              <a:buSzPts val="1800"/>
              <a:buFont typeface="Lato"/>
              <a:buChar char="-"/>
            </a:pPr>
            <a:r>
              <a:rPr lang="en" sz="1800">
                <a:solidFill>
                  <a:srgbClr val="5E696C"/>
                </a:solidFill>
                <a:latin typeface="Lato"/>
                <a:ea typeface="Lato"/>
                <a:cs typeface="Lato"/>
                <a:sym typeface="Lato"/>
              </a:rPr>
              <a:t>Lot of trouble with this assignment at first because it’s hard to pinpoint becoming an adolescent, </a:t>
            </a:r>
            <a:endParaRPr sz="1800">
              <a:solidFill>
                <a:srgbClr val="5E696C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E696C"/>
              </a:buClr>
              <a:buSzPts val="1800"/>
              <a:buFont typeface="Lato"/>
              <a:buChar char="-"/>
            </a:pPr>
            <a:r>
              <a:rPr lang="en" sz="1800">
                <a:solidFill>
                  <a:srgbClr val="5E696C"/>
                </a:solidFill>
                <a:latin typeface="Lato"/>
                <a:ea typeface="Lato"/>
                <a:cs typeface="Lato"/>
                <a:sym typeface="Lato"/>
              </a:rPr>
              <a:t>I used to be really shy, and so I thought about when I really started to change</a:t>
            </a:r>
            <a:endParaRPr sz="1800">
              <a:solidFill>
                <a:srgbClr val="5E696C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E696C"/>
              </a:buClr>
              <a:buSzPts val="1800"/>
              <a:buFont typeface="Lato"/>
              <a:buChar char="-"/>
            </a:pPr>
            <a:r>
              <a:rPr lang="en" sz="1800">
                <a:solidFill>
                  <a:srgbClr val="5E696C"/>
                </a:solidFill>
                <a:latin typeface="Lato"/>
                <a:ea typeface="Lato"/>
                <a:cs typeface="Lato"/>
                <a:sym typeface="Lato"/>
              </a:rPr>
              <a:t>High school, sophomore year, Creative Writing Club</a:t>
            </a:r>
            <a:endParaRPr sz="1800">
              <a:solidFill>
                <a:srgbClr val="5E696C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E696C"/>
              </a:buClr>
              <a:buSzPts val="1800"/>
              <a:buFont typeface="Lato"/>
              <a:buChar char="-"/>
            </a:pPr>
            <a:r>
              <a:rPr lang="en" sz="1800">
                <a:solidFill>
                  <a:srgbClr val="5E696C"/>
                </a:solidFill>
                <a:latin typeface="Lato"/>
                <a:ea typeface="Lato"/>
                <a:cs typeface="Lato"/>
                <a:sym typeface="Lato"/>
              </a:rPr>
              <a:t>In the club I made new friends and saw good role models</a:t>
            </a:r>
            <a:endParaRPr sz="1800">
              <a:solidFill>
                <a:srgbClr val="5E696C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E696C"/>
              </a:buClr>
              <a:buSzPts val="1800"/>
              <a:buFont typeface="Lato"/>
              <a:buChar char="-"/>
            </a:pPr>
            <a:r>
              <a:rPr lang="en" sz="1800">
                <a:solidFill>
                  <a:srgbClr val="5E696C"/>
                </a:solidFill>
                <a:latin typeface="Lato"/>
                <a:ea typeface="Lato"/>
                <a:cs typeface="Lato"/>
                <a:sym typeface="Lato"/>
              </a:rPr>
              <a:t>Slowly I became happier and more outgoing</a:t>
            </a:r>
            <a:endParaRPr sz="1800">
              <a:solidFill>
                <a:srgbClr val="5E696C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E696C"/>
              </a:buClr>
              <a:buSzPts val="1800"/>
              <a:buFont typeface="Lato"/>
              <a:buChar char="-"/>
            </a:pPr>
            <a:r>
              <a:rPr lang="en" sz="1800">
                <a:solidFill>
                  <a:srgbClr val="5E696C"/>
                </a:solidFill>
                <a:latin typeface="Lato"/>
                <a:ea typeface="Lato"/>
                <a:cs typeface="Lato"/>
                <a:sym typeface="Lato"/>
              </a:rPr>
              <a:t>I later realized that this pattern of overcoming my social awkwardness and anxiety matched the pattern of my interests</a:t>
            </a:r>
            <a:endParaRPr sz="1800">
              <a:solidFill>
                <a:srgbClr val="5E696C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E696C"/>
              </a:buClr>
              <a:buSzPts val="1800"/>
              <a:buFont typeface="Lato"/>
              <a:buChar char="-"/>
            </a:pPr>
            <a:r>
              <a:rPr lang="en" sz="1800">
                <a:solidFill>
                  <a:srgbClr val="5E696C"/>
                </a:solidFill>
                <a:latin typeface="Lato"/>
                <a:ea typeface="Lato"/>
                <a:cs typeface="Lato"/>
                <a:sym typeface="Lato"/>
              </a:rPr>
              <a:t>When I am  myself and show my love for things I’m really passionate about, that is  when I am the most happy.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9d37569d64_0_2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9d37569d64_0_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E696C"/>
              </a:buClr>
              <a:buSzPts val="1800"/>
              <a:buFont typeface="Lato"/>
              <a:buChar char="-"/>
            </a:pPr>
            <a:r>
              <a:rPr lang="en" sz="1800">
                <a:solidFill>
                  <a:srgbClr val="5E696C"/>
                </a:solidFill>
                <a:latin typeface="Lato"/>
                <a:ea typeface="Lato"/>
                <a:cs typeface="Lato"/>
                <a:sym typeface="Lato"/>
              </a:rPr>
              <a:t>I realized that I could not force myself to be somebody I am simply not. Accepting my own ‘girly’ interests was part of my personal journey.</a:t>
            </a:r>
            <a:endParaRPr sz="1800">
              <a:solidFill>
                <a:srgbClr val="5E696C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E696C"/>
              </a:buClr>
              <a:buSzPts val="1800"/>
              <a:buFont typeface="Lato"/>
              <a:buChar char="-"/>
            </a:pPr>
            <a:r>
              <a:rPr lang="en" sz="1800">
                <a:solidFill>
                  <a:srgbClr val="5E696C"/>
                </a:solidFill>
                <a:latin typeface="Lato"/>
                <a:ea typeface="Lato"/>
                <a:cs typeface="Lato"/>
                <a:sym typeface="Lato"/>
              </a:rPr>
              <a:t>As a kid, I loved all things pink, sparkly, and ‘girly’.  But I soon learned that feminine things/things associated with girls or women are </a:t>
            </a:r>
            <a:r>
              <a:rPr i="1" lang="en" sz="1800">
                <a:solidFill>
                  <a:srgbClr val="5E696C"/>
                </a:solidFill>
                <a:latin typeface="Lato"/>
                <a:ea typeface="Lato"/>
                <a:cs typeface="Lato"/>
                <a:sym typeface="Lato"/>
              </a:rPr>
              <a:t>bad, </a:t>
            </a:r>
            <a:r>
              <a:rPr lang="en" sz="1800">
                <a:solidFill>
                  <a:srgbClr val="5E696C"/>
                </a:solidFill>
                <a:latin typeface="Lato"/>
                <a:ea typeface="Lato"/>
                <a:cs typeface="Lato"/>
                <a:sym typeface="Lato"/>
              </a:rPr>
              <a:t>or </a:t>
            </a:r>
            <a:r>
              <a:rPr i="1" lang="en" sz="1800">
                <a:solidFill>
                  <a:srgbClr val="5E696C"/>
                </a:solidFill>
                <a:latin typeface="Lato"/>
                <a:ea typeface="Lato"/>
                <a:cs typeface="Lato"/>
                <a:sym typeface="Lato"/>
              </a:rPr>
              <a:t>weak, </a:t>
            </a:r>
            <a:r>
              <a:rPr lang="en" sz="1800">
                <a:solidFill>
                  <a:srgbClr val="5E696C"/>
                </a:solidFill>
                <a:latin typeface="Lato"/>
                <a:ea typeface="Lato"/>
                <a:cs typeface="Lato"/>
                <a:sym typeface="Lato"/>
              </a:rPr>
              <a:t>or even </a:t>
            </a:r>
            <a:r>
              <a:rPr i="1" lang="en" sz="1800">
                <a:solidFill>
                  <a:srgbClr val="5E696C"/>
                </a:solidFill>
                <a:latin typeface="Lato"/>
                <a:ea typeface="Lato"/>
                <a:cs typeface="Lato"/>
                <a:sym typeface="Lato"/>
              </a:rPr>
              <a:t>shallow.</a:t>
            </a:r>
            <a:endParaRPr sz="1800">
              <a:solidFill>
                <a:srgbClr val="5E696C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E696C"/>
              </a:buClr>
              <a:buSzPts val="1800"/>
              <a:buFont typeface="Lato"/>
              <a:buChar char="-"/>
            </a:pPr>
            <a:r>
              <a:rPr lang="en" sz="1800">
                <a:solidFill>
                  <a:srgbClr val="5E696C"/>
                </a:solidFill>
                <a:latin typeface="Lato"/>
                <a:ea typeface="Lato"/>
                <a:cs typeface="Lato"/>
                <a:sym typeface="Lato"/>
              </a:rPr>
              <a:t>Because of this social perception, I started hiding my love for traditionally feminine things in order to get others, especially  the boys,  to take my seriously. </a:t>
            </a:r>
            <a:endParaRPr sz="1800">
              <a:solidFill>
                <a:srgbClr val="5E696C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E696C"/>
              </a:buClr>
              <a:buSzPts val="1800"/>
              <a:buFont typeface="Lato"/>
              <a:buChar char="-"/>
            </a:pPr>
            <a:r>
              <a:rPr lang="en" sz="1800">
                <a:solidFill>
                  <a:srgbClr val="5E696C"/>
                </a:solidFill>
                <a:latin typeface="Lato"/>
                <a:ea typeface="Lato"/>
                <a:cs typeface="Lato"/>
                <a:sym typeface="Lato"/>
              </a:rPr>
              <a:t>It took until I was around 16 for me to accept that I don’t </a:t>
            </a:r>
            <a:r>
              <a:rPr i="1" lang="en" sz="1800">
                <a:solidFill>
                  <a:srgbClr val="5E696C"/>
                </a:solidFill>
                <a:latin typeface="Lato"/>
                <a:ea typeface="Lato"/>
                <a:cs typeface="Lato"/>
                <a:sym typeface="Lato"/>
              </a:rPr>
              <a:t>actually </a:t>
            </a:r>
            <a:r>
              <a:rPr lang="en" sz="1800">
                <a:solidFill>
                  <a:srgbClr val="5E696C"/>
                </a:solidFill>
                <a:latin typeface="Lato"/>
                <a:ea typeface="Lato"/>
                <a:cs typeface="Lato"/>
                <a:sym typeface="Lato"/>
              </a:rPr>
              <a:t>hate dresses, or romance books, or Barbie.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9d37569d64_0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9d37569d64_0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E696C"/>
              </a:buClr>
              <a:buSzPts val="1800"/>
              <a:buFont typeface="Lato"/>
              <a:buChar char="-"/>
            </a:pPr>
            <a:r>
              <a:rPr lang="en" sz="1800">
                <a:solidFill>
                  <a:srgbClr val="5E696C"/>
                </a:solidFill>
                <a:latin typeface="Lato"/>
                <a:ea typeface="Lato"/>
                <a:cs typeface="Lato"/>
                <a:sym typeface="Lato"/>
              </a:rPr>
              <a:t>Younger me, 12 years old, kicking away a box full of pink girly objects, “I don’t want these anymore”</a:t>
            </a:r>
            <a:endParaRPr sz="1800">
              <a:solidFill>
                <a:srgbClr val="5E696C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E696C"/>
              </a:buClr>
              <a:buSzPts val="1800"/>
              <a:buFont typeface="Lato"/>
              <a:buChar char="-"/>
            </a:pPr>
            <a:r>
              <a:rPr lang="en" sz="1800">
                <a:solidFill>
                  <a:srgbClr val="5E696C"/>
                </a:solidFill>
                <a:latin typeface="Lato"/>
                <a:ea typeface="Lato"/>
                <a:cs typeface="Lato"/>
                <a:sym typeface="Lato"/>
              </a:rPr>
              <a:t>My current 21 year old self catching the items, because I actually do want them and they make me happy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9d37569d64_0_2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9d37569d64_0_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E696C"/>
              </a:buClr>
              <a:buSzPts val="1800"/>
              <a:buFont typeface="Lato"/>
              <a:buChar char="-"/>
            </a:pPr>
            <a:r>
              <a:rPr lang="en" sz="1800">
                <a:solidFill>
                  <a:srgbClr val="5E696C"/>
                </a:solidFill>
                <a:latin typeface="Lato"/>
                <a:ea typeface="Lato"/>
                <a:cs typeface="Lato"/>
                <a:sym typeface="Lato"/>
              </a:rPr>
              <a:t>I wasn’t sure if I wanted to use the photos of objects I found in my collage magazines, because some of them are perfect (perfume bottle, pink sweater, etc.)</a:t>
            </a:r>
            <a:endParaRPr sz="1800">
              <a:solidFill>
                <a:srgbClr val="5E696C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E696C"/>
              </a:buClr>
              <a:buSzPts val="1800"/>
              <a:buFont typeface="Lato"/>
              <a:buChar char="-"/>
            </a:pPr>
            <a:r>
              <a:rPr lang="en" sz="1800">
                <a:solidFill>
                  <a:srgbClr val="5E696C"/>
                </a:solidFill>
                <a:latin typeface="Lato"/>
                <a:ea typeface="Lato"/>
                <a:cs typeface="Lato"/>
                <a:sym typeface="Lato"/>
              </a:rPr>
              <a:t>However, I want this piece to be personalized to me, and some things that were a part of my adolescence do not appear in magazines</a:t>
            </a:r>
            <a:endParaRPr sz="1800">
              <a:solidFill>
                <a:srgbClr val="5E696C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E696C"/>
              </a:buClr>
              <a:buSzPts val="1800"/>
              <a:buFont typeface="Lato"/>
              <a:buChar char="-"/>
            </a:pPr>
            <a:r>
              <a:rPr lang="en" sz="1800">
                <a:solidFill>
                  <a:srgbClr val="5E696C"/>
                </a:solidFill>
                <a:latin typeface="Lato"/>
                <a:ea typeface="Lato"/>
                <a:cs typeface="Lato"/>
                <a:sym typeface="Lato"/>
              </a:rPr>
              <a:t>It was important for me to have the items that are specific to my adolescent journey, but I was worried that the photos of various products would look strange next to my drawings</a:t>
            </a:r>
            <a:endParaRPr sz="1800">
              <a:solidFill>
                <a:srgbClr val="5E696C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E696C"/>
              </a:buClr>
              <a:buSzPts val="1800"/>
              <a:buFont typeface="Lato"/>
              <a:buChar char="-"/>
            </a:pPr>
            <a:r>
              <a:rPr lang="en" sz="1800">
                <a:solidFill>
                  <a:srgbClr val="5E696C"/>
                </a:solidFill>
                <a:latin typeface="Lato"/>
                <a:ea typeface="Lato"/>
                <a:cs typeface="Lato"/>
                <a:sym typeface="Lato"/>
              </a:rPr>
              <a:t>Eventually I decided to include both, because I really wanted to use both, and I think it turned out well.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9d37569d64_0_2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9d37569d64_0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9d37569d64_0_2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9d37569d64_0_2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9050" y="748800"/>
            <a:ext cx="3645900" cy="3645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2992950" y="992700"/>
            <a:ext cx="3158100" cy="31581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96363" y="3266930"/>
            <a:ext cx="2951400" cy="70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33100"/>
            <a:ext cx="8520600" cy="161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29194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509550" y="1423875"/>
            <a:ext cx="8124900" cy="179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91378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107950"/>
            <a:ext cx="4045200" cy="168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coral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waltonian.eastern.edu/opinions/womens-interests-arent-taken-seriously-and-heres-why-a-personal-perspective-on-how-society-trivialzes-womens-interests/" TargetMode="External"/><Relationship Id="rId4" Type="http://schemas.openxmlformats.org/officeDocument/2006/relationships/hyperlink" Target="https://voices.britishschool.nl/2020/03/12/why-do-we-devalue-femininity/" TargetMode="External"/><Relationship Id="rId5" Type="http://schemas.openxmlformats.org/officeDocument/2006/relationships/hyperlink" Target="https://www.womensrepublic.net/the-internalized-misogyny-in-hating-girly-girls/" TargetMode="External"/><Relationship Id="rId6" Type="http://schemas.openxmlformats.org/officeDocument/2006/relationships/hyperlink" Target="https://standard.asl.org/20284/features/internalized-misogyny-limits-female-self-expression-success/" TargetMode="External"/><Relationship Id="rId7" Type="http://schemas.openxmlformats.org/officeDocument/2006/relationships/hyperlink" Target="https://standard.asl.org/20284/features/internalized-misogyny-limits-female-self-expression-success/" TargetMode="External"/><Relationship Id="rId8" Type="http://schemas.openxmlformats.org/officeDocument/2006/relationships/hyperlink" Target="https://youthspeak.ca/2021/04/has-internalized-misogyny-and-feminism-affected-your-mental-health/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Adolescent Journey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3096363" y="3266930"/>
            <a:ext cx="2951400" cy="70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Shumita Littlefield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Adolescent Timeline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152475"/>
            <a:ext cx="5295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 used to be really shy, and so I thought about when I really started to change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High school, sophomore year, Creative Writing Club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 found people with similar interests and senses of humor, made lots of friends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Slowly I became happier and more outgoing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 later realized that this pattern of </a:t>
            </a:r>
            <a:r>
              <a:rPr lang="en"/>
              <a:t>social anxiety</a:t>
            </a:r>
            <a:r>
              <a:rPr lang="en"/>
              <a:t> matched the pattern of my interests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 became more open with others about my real interests</a:t>
            </a:r>
            <a:endParaRPr/>
          </a:p>
        </p:txBody>
      </p:sp>
      <p:pic>
        <p:nvPicPr>
          <p:cNvPr id="67" name="Google Shape;67;p14"/>
          <p:cNvPicPr preferRelativeResize="0"/>
          <p:nvPr/>
        </p:nvPicPr>
        <p:blipFill rotWithShape="1">
          <a:blip r:embed="rId3">
            <a:alphaModFix/>
          </a:blip>
          <a:srcRect b="69538" l="2408" r="78488" t="1447"/>
          <a:stretch/>
        </p:blipFill>
        <p:spPr>
          <a:xfrm>
            <a:off x="5749925" y="896938"/>
            <a:ext cx="2841027" cy="2968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changed?</a:t>
            </a:r>
            <a:endParaRPr/>
          </a:p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311700" y="1152475"/>
            <a:ext cx="4835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Accepting my own interests was part of my personal journey.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As a kid, I loved all things pink, sparkly, and ‘girly’, but later find out that those interests are </a:t>
            </a:r>
            <a:r>
              <a:rPr i="1" lang="en"/>
              <a:t>weak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 put on a fake tomboy persona and hid my femininity more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The social perceptions of femininity means that people do not </a:t>
            </a:r>
            <a:endParaRPr/>
          </a:p>
        </p:txBody>
      </p:sp>
      <p:pic>
        <p:nvPicPr>
          <p:cNvPr id="74" name="Google Shape;74;p15"/>
          <p:cNvPicPr preferRelativeResize="0"/>
          <p:nvPr/>
        </p:nvPicPr>
        <p:blipFill rotWithShape="1">
          <a:blip r:embed="rId3">
            <a:alphaModFix/>
          </a:blip>
          <a:srcRect b="62793" l="19366" r="55242" t="2342"/>
          <a:stretch/>
        </p:blipFill>
        <p:spPr>
          <a:xfrm>
            <a:off x="5337050" y="866725"/>
            <a:ext cx="3158499" cy="298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Initial Idea</a:t>
            </a:r>
            <a:endParaRPr/>
          </a:p>
        </p:txBody>
      </p:sp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311700" y="1152475"/>
            <a:ext cx="3282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Younger me, 12 years old, kicking away a box full of pink girly objects, “I don’t want these anymore”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My current 21 year old self catching the items, because I actually do want them and they make me happy</a:t>
            </a:r>
            <a:endParaRPr/>
          </a:p>
        </p:txBody>
      </p:sp>
      <p:pic>
        <p:nvPicPr>
          <p:cNvPr id="81" name="Google Shape;81;p16"/>
          <p:cNvPicPr preferRelativeResize="0"/>
          <p:nvPr/>
        </p:nvPicPr>
        <p:blipFill rotWithShape="1">
          <a:blip r:embed="rId3">
            <a:alphaModFix/>
          </a:blip>
          <a:srcRect b="0" l="0" r="0" t="39562"/>
          <a:stretch/>
        </p:blipFill>
        <p:spPr>
          <a:xfrm>
            <a:off x="3798725" y="1339600"/>
            <a:ext cx="5033576" cy="3042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Roadblocks</a:t>
            </a:r>
            <a:endParaRPr/>
          </a:p>
        </p:txBody>
      </p:sp>
      <p:sp>
        <p:nvSpPr>
          <p:cNvPr id="87" name="Google Shape;87;p17"/>
          <p:cNvSpPr txBox="1"/>
          <p:nvPr>
            <p:ph idx="1" type="body"/>
          </p:nvPr>
        </p:nvSpPr>
        <p:spPr>
          <a:xfrm>
            <a:off x="479425" y="1215975"/>
            <a:ext cx="4968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 had pictures from magazines I wanted to use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But I could not find the really specific ones I was looking for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However, I still wanted to include the magazines photos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 was worried that the photos of various products </a:t>
            </a:r>
            <a:r>
              <a:rPr lang="en"/>
              <a:t>would</a:t>
            </a:r>
            <a:r>
              <a:rPr lang="en"/>
              <a:t> look strange next to my drawings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Eventually</a:t>
            </a:r>
            <a:r>
              <a:rPr lang="en"/>
              <a:t> I decided to include both!</a:t>
            </a:r>
            <a:endParaRPr/>
          </a:p>
        </p:txBody>
      </p:sp>
      <p:pic>
        <p:nvPicPr>
          <p:cNvPr id="88" name="Google Shape;88;p17"/>
          <p:cNvPicPr preferRelativeResize="0"/>
          <p:nvPr/>
        </p:nvPicPr>
        <p:blipFill rotWithShape="1">
          <a:blip r:embed="rId3">
            <a:alphaModFix/>
          </a:blip>
          <a:srcRect b="47396" l="62076" r="17751" t="23123"/>
          <a:stretch/>
        </p:blipFill>
        <p:spPr>
          <a:xfrm>
            <a:off x="5575300" y="863550"/>
            <a:ext cx="3400277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4925" y="152425"/>
            <a:ext cx="6689600" cy="459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Bibliography</a:t>
            </a:r>
            <a:endParaRPr/>
          </a:p>
        </p:txBody>
      </p:sp>
      <p:sp>
        <p:nvSpPr>
          <p:cNvPr id="99" name="Google Shape;99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Brooke, Abigail. (2019, April 30). Women’s interests aren’t taken seriously, and here’s why: a personal perspective on how society trivializes women’s interests. </a:t>
            </a:r>
            <a:r>
              <a:rPr i="1" lang="en" sz="11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The Waltonian.</a:t>
            </a:r>
            <a:endParaRPr i="1" sz="11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rgbClr val="1155CC"/>
                </a:solid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https://waltonian.eastern.edu/opinions/womens-interests-arent-taken-seriously-and-heres-why-a-personal-perspective-on-how-society-trivialzes-womens-interests/</a:t>
            </a:r>
            <a:r>
              <a:rPr lang="en" sz="11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1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BSN Voices. (2020, March 12). Why do we devalue femininity? </a:t>
            </a:r>
            <a:r>
              <a:rPr i="1" lang="en" sz="11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The British School in the Netherlands’ Blog. </a:t>
            </a:r>
            <a:r>
              <a:rPr lang="en" sz="1100" u="sng">
                <a:solidFill>
                  <a:srgbClr val="1155CC"/>
                </a:solid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https://voices.britishschool.nl/2020/03/12/why-do-we-devalue-femininity/</a:t>
            </a:r>
            <a:endParaRPr sz="11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Jones, Ingrid. (2020). The internalized misogyny in hating girly girls. </a:t>
            </a:r>
            <a:r>
              <a:rPr i="1" lang="en" sz="11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Women’s Republic. </a:t>
            </a:r>
            <a:r>
              <a:rPr lang="en" sz="1100" u="sng">
                <a:solidFill>
                  <a:srgbClr val="1155CC"/>
                </a:solidFill>
                <a:latin typeface="Roboto"/>
                <a:ea typeface="Roboto"/>
                <a:cs typeface="Roboto"/>
                <a:sym typeface="Roboto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https://www.womensrepublic.net/the-internalized-misogyny-in-hating-girly-girls/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F0F0F"/>
                </a:solidFill>
                <a:latin typeface="Roboto"/>
                <a:ea typeface="Roboto"/>
                <a:cs typeface="Roboto"/>
                <a:sym typeface="Roboto"/>
              </a:rPr>
              <a:t>Marriott-Fabre, E. (2022, May 25). Internalized misogyny limits female self-expression, success. </a:t>
            </a:r>
            <a:r>
              <a:rPr i="1" lang="en" sz="1100">
                <a:solidFill>
                  <a:srgbClr val="0F0F0F"/>
                </a:solidFill>
                <a:latin typeface="Roboto"/>
                <a:ea typeface="Roboto"/>
                <a:cs typeface="Roboto"/>
                <a:sym typeface="Roboto"/>
              </a:rPr>
              <a:t>The Standard</a:t>
            </a:r>
            <a:r>
              <a:rPr lang="en" sz="1100">
                <a:solidFill>
                  <a:srgbClr val="0F0F0F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" sz="1100">
                <a:solidFill>
                  <a:srgbClr val="0F0F0F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" sz="1100">
                <a:solidFill>
                  <a:srgbClr val="1155CC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https://standard.asl.org/20284/features/internalized-misogyny-limits-female-self-expression-success/</a:t>
            </a:r>
            <a:endParaRPr i="1" sz="11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YouthSpeak. (2021, April 1). Internalized Misogyny and Women’s Mental Health. </a:t>
            </a:r>
            <a:r>
              <a:rPr i="1" lang="en" sz="11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YouthSpeak. </a:t>
            </a:r>
            <a:r>
              <a:rPr lang="en" sz="11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100" u="sng">
                <a:solidFill>
                  <a:srgbClr val="1155CC"/>
                </a:solidFill>
                <a:latin typeface="Roboto"/>
                <a:ea typeface="Roboto"/>
                <a:cs typeface="Roboto"/>
                <a:sym typeface="Roboto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https://youthspeak.ca/2021/04/has-internalized-misogyny-and-feminism-affected-your-mental-health/</a:t>
            </a:r>
            <a:endParaRPr sz="11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